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8" r:id="rId1"/>
  </p:sldMasterIdLst>
  <p:notesMasterIdLst>
    <p:notesMasterId r:id="rId23"/>
  </p:notesMasterIdLst>
  <p:sldIdLst>
    <p:sldId id="256" r:id="rId2"/>
    <p:sldId id="272" r:id="rId3"/>
    <p:sldId id="257" r:id="rId4"/>
    <p:sldId id="258" r:id="rId5"/>
    <p:sldId id="260" r:id="rId6"/>
    <p:sldId id="261" r:id="rId7"/>
    <p:sldId id="273" r:id="rId8"/>
    <p:sldId id="263" r:id="rId9"/>
    <p:sldId id="276" r:id="rId10"/>
    <p:sldId id="265" r:id="rId11"/>
    <p:sldId id="266" r:id="rId12"/>
    <p:sldId id="264" r:id="rId13"/>
    <p:sldId id="267" r:id="rId14"/>
    <p:sldId id="274" r:id="rId15"/>
    <p:sldId id="268" r:id="rId16"/>
    <p:sldId id="277" r:id="rId17"/>
    <p:sldId id="269" r:id="rId18"/>
    <p:sldId id="278" r:id="rId19"/>
    <p:sldId id="271" r:id="rId20"/>
    <p:sldId id="279" r:id="rId21"/>
    <p:sldId id="27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66B4D59-6655-C341-9B68-CD086576082C}">
          <p14:sldIdLst>
            <p14:sldId id="256"/>
            <p14:sldId id="272"/>
            <p14:sldId id="257"/>
            <p14:sldId id="258"/>
            <p14:sldId id="260"/>
            <p14:sldId id="261"/>
            <p14:sldId id="273"/>
            <p14:sldId id="263"/>
            <p14:sldId id="276"/>
            <p14:sldId id="265"/>
            <p14:sldId id="266"/>
            <p14:sldId id="264"/>
            <p14:sldId id="267"/>
            <p14:sldId id="274"/>
            <p14:sldId id="268"/>
            <p14:sldId id="277"/>
            <p14:sldId id="269"/>
            <p14:sldId id="278"/>
            <p14:sldId id="271"/>
            <p14:sldId id="279"/>
            <p14:sldId id="27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kshay Rajendra Gurao" initials="ARG" lastIdx="0" clrIdx="0">
    <p:extLst/>
  </p:cmAuthor>
  <p:cmAuthor id="2" name="Akshay Rajendra Gurao" initials="ARG [2]" lastIdx="0"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64"/>
  </p:normalViewPr>
  <p:slideViewPr>
    <p:cSldViewPr snapToGrid="0" snapToObjects="1">
      <p:cViewPr>
        <p:scale>
          <a:sx n="106" d="100"/>
          <a:sy n="106" d="100"/>
        </p:scale>
        <p:origin x="792"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commentAuthors" Target="commentAuthors.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Users/akshaygurao/Important/H1B%20Prediction/h1b_kaggle.csv"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cat>
            <c:strRef>
              <c:f>[1]Sheet1!$A$1:$A$52</c:f>
              <c:strCache>
                <c:ptCount val="52"/>
                <c:pt idx="0">
                  <c:v>ALABAMA</c:v>
                </c:pt>
                <c:pt idx="1">
                  <c:v>ALASKA</c:v>
                </c:pt>
                <c:pt idx="2">
                  <c:v>ARIZONA</c:v>
                </c:pt>
                <c:pt idx="3">
                  <c:v>ARKANSAS</c:v>
                </c:pt>
                <c:pt idx="4">
                  <c:v>CALIFORNIA</c:v>
                </c:pt>
                <c:pt idx="5">
                  <c:v>COLORADO</c:v>
                </c:pt>
                <c:pt idx="6">
                  <c:v>CONNECTICUT</c:v>
                </c:pt>
                <c:pt idx="7">
                  <c:v>DELAWARE</c:v>
                </c:pt>
                <c:pt idx="8">
                  <c:v>DISTRICT OF COLUMBIA</c:v>
                </c:pt>
                <c:pt idx="9">
                  <c:v>FLORIDA</c:v>
                </c:pt>
                <c:pt idx="10">
                  <c:v>GEORGIA</c:v>
                </c:pt>
                <c:pt idx="11">
                  <c:v>HAWAII</c:v>
                </c:pt>
                <c:pt idx="12">
                  <c:v>IDAHO</c:v>
                </c:pt>
                <c:pt idx="13">
                  <c:v>ILLINOIS</c:v>
                </c:pt>
                <c:pt idx="14">
                  <c:v>INDIANA</c:v>
                </c:pt>
                <c:pt idx="15">
                  <c:v>IOWA</c:v>
                </c:pt>
                <c:pt idx="16">
                  <c:v>KANSAS</c:v>
                </c:pt>
                <c:pt idx="17">
                  <c:v>KENTUCKY</c:v>
                </c:pt>
                <c:pt idx="18">
                  <c:v>LOUISIANA</c:v>
                </c:pt>
                <c:pt idx="19">
                  <c:v>MAINE</c:v>
                </c:pt>
                <c:pt idx="20">
                  <c:v>MARYLAND</c:v>
                </c:pt>
                <c:pt idx="21">
                  <c:v>MASSACHUSETTS</c:v>
                </c:pt>
                <c:pt idx="22">
                  <c:v>MICHIGAN</c:v>
                </c:pt>
                <c:pt idx="23">
                  <c:v>MINNESOTA</c:v>
                </c:pt>
                <c:pt idx="24">
                  <c:v>MISSISSIPPI</c:v>
                </c:pt>
                <c:pt idx="25">
                  <c:v>MISSOURI</c:v>
                </c:pt>
                <c:pt idx="26">
                  <c:v>MONTANA</c:v>
                </c:pt>
                <c:pt idx="27">
                  <c:v>NEBRASKA</c:v>
                </c:pt>
                <c:pt idx="28">
                  <c:v>NEVADA</c:v>
                </c:pt>
                <c:pt idx="29">
                  <c:v>NEW HAMPSHIRE</c:v>
                </c:pt>
                <c:pt idx="30">
                  <c:v>NEW JERSEY</c:v>
                </c:pt>
                <c:pt idx="31">
                  <c:v>NEW MEXICO</c:v>
                </c:pt>
                <c:pt idx="32">
                  <c:v>NEW YORK</c:v>
                </c:pt>
                <c:pt idx="33">
                  <c:v>NORTH CAROLINA</c:v>
                </c:pt>
                <c:pt idx="34">
                  <c:v>NORTH DAKOTA</c:v>
                </c:pt>
                <c:pt idx="35">
                  <c:v>OHIO</c:v>
                </c:pt>
                <c:pt idx="36">
                  <c:v>OKLAHOMA</c:v>
                </c:pt>
                <c:pt idx="37">
                  <c:v>OREGON</c:v>
                </c:pt>
                <c:pt idx="38">
                  <c:v>PENNSYLVANIA</c:v>
                </c:pt>
                <c:pt idx="39">
                  <c:v>PUERTO RICO</c:v>
                </c:pt>
                <c:pt idx="40">
                  <c:v>RHODE ISLAND</c:v>
                </c:pt>
                <c:pt idx="41">
                  <c:v>SOUTH CAROLINA</c:v>
                </c:pt>
                <c:pt idx="42">
                  <c:v>SOUTH DAKOTA</c:v>
                </c:pt>
                <c:pt idx="43">
                  <c:v>TENNESSEE</c:v>
                </c:pt>
                <c:pt idx="44">
                  <c:v>TEXAS</c:v>
                </c:pt>
                <c:pt idx="45">
                  <c:v>UTAH</c:v>
                </c:pt>
                <c:pt idx="46">
                  <c:v>VERMONT</c:v>
                </c:pt>
                <c:pt idx="47">
                  <c:v>VIRGINIA</c:v>
                </c:pt>
                <c:pt idx="48">
                  <c:v>WASHINGTON</c:v>
                </c:pt>
                <c:pt idx="49">
                  <c:v>WEST VIRGINIA</c:v>
                </c:pt>
                <c:pt idx="50">
                  <c:v>WISCONSIN</c:v>
                </c:pt>
                <c:pt idx="51">
                  <c:v>WYOMING</c:v>
                </c:pt>
              </c:strCache>
            </c:strRef>
          </c:cat>
          <c:val>
            <c:numRef>
              <c:f>[1]Sheet1!$B$1:$B$52</c:f>
              <c:numCache>
                <c:formatCode>General</c:formatCode>
                <c:ptCount val="52"/>
                <c:pt idx="0">
                  <c:v>203137.28</c:v>
                </c:pt>
                <c:pt idx="1">
                  <c:v>293959.34</c:v>
                </c:pt>
                <c:pt idx="2">
                  <c:v>180620.95</c:v>
                </c:pt>
                <c:pt idx="3">
                  <c:v>118556.8</c:v>
                </c:pt>
                <c:pt idx="4">
                  <c:v>170545.56</c:v>
                </c:pt>
                <c:pt idx="5">
                  <c:v>159740.25</c:v>
                </c:pt>
                <c:pt idx="6">
                  <c:v>129021.72</c:v>
                </c:pt>
                <c:pt idx="7">
                  <c:v>179200.44</c:v>
                </c:pt>
                <c:pt idx="8">
                  <c:v>162109.08</c:v>
                </c:pt>
                <c:pt idx="9">
                  <c:v>150963.4</c:v>
                </c:pt>
                <c:pt idx="10">
                  <c:v>124502.21</c:v>
                </c:pt>
                <c:pt idx="11">
                  <c:v>117225.4</c:v>
                </c:pt>
                <c:pt idx="12">
                  <c:v>159399.72</c:v>
                </c:pt>
                <c:pt idx="13">
                  <c:v>186882.86</c:v>
                </c:pt>
                <c:pt idx="14">
                  <c:v>94357.055</c:v>
                </c:pt>
                <c:pt idx="15">
                  <c:v>84353.875</c:v>
                </c:pt>
                <c:pt idx="16">
                  <c:v>160532.45</c:v>
                </c:pt>
                <c:pt idx="17">
                  <c:v>123198.016</c:v>
                </c:pt>
                <c:pt idx="18">
                  <c:v>138714.08</c:v>
                </c:pt>
                <c:pt idx="19">
                  <c:v>184075.81</c:v>
                </c:pt>
                <c:pt idx="20">
                  <c:v>159645.27</c:v>
                </c:pt>
                <c:pt idx="21">
                  <c:v>145708.45</c:v>
                </c:pt>
                <c:pt idx="22">
                  <c:v>152249.94</c:v>
                </c:pt>
                <c:pt idx="23">
                  <c:v>136671.38</c:v>
                </c:pt>
                <c:pt idx="24">
                  <c:v>127304.97</c:v>
                </c:pt>
                <c:pt idx="25">
                  <c:v>137419.69</c:v>
                </c:pt>
                <c:pt idx="26">
                  <c:v>66340.58</c:v>
                </c:pt>
                <c:pt idx="27">
                  <c:v>131611.22</c:v>
                </c:pt>
                <c:pt idx="28">
                  <c:v>229979.27</c:v>
                </c:pt>
                <c:pt idx="29">
                  <c:v>97833.05</c:v>
                </c:pt>
                <c:pt idx="30">
                  <c:v>148308.58</c:v>
                </c:pt>
                <c:pt idx="31">
                  <c:v>190336.4</c:v>
                </c:pt>
                <c:pt idx="32">
                  <c:v>158569.25</c:v>
                </c:pt>
                <c:pt idx="33">
                  <c:v>139070.77</c:v>
                </c:pt>
                <c:pt idx="34">
                  <c:v>102099.19</c:v>
                </c:pt>
                <c:pt idx="35">
                  <c:v>132386.9</c:v>
                </c:pt>
                <c:pt idx="36">
                  <c:v>117218.805</c:v>
                </c:pt>
                <c:pt idx="37">
                  <c:v>149671.2</c:v>
                </c:pt>
                <c:pt idx="38">
                  <c:v>142090.0</c:v>
                </c:pt>
                <c:pt idx="39">
                  <c:v>49719.16</c:v>
                </c:pt>
                <c:pt idx="40">
                  <c:v>113326.32</c:v>
                </c:pt>
                <c:pt idx="41">
                  <c:v>173749.56</c:v>
                </c:pt>
                <c:pt idx="42">
                  <c:v>305971.62</c:v>
                </c:pt>
                <c:pt idx="43">
                  <c:v>134557.28</c:v>
                </c:pt>
                <c:pt idx="44">
                  <c:v>137291.98</c:v>
                </c:pt>
                <c:pt idx="45">
                  <c:v>185909.77</c:v>
                </c:pt>
                <c:pt idx="46">
                  <c:v>243210.08</c:v>
                </c:pt>
                <c:pt idx="47">
                  <c:v>153688.02</c:v>
                </c:pt>
                <c:pt idx="48">
                  <c:v>160786.97</c:v>
                </c:pt>
                <c:pt idx="49">
                  <c:v>204019.31</c:v>
                </c:pt>
                <c:pt idx="50">
                  <c:v>116007.26</c:v>
                </c:pt>
                <c:pt idx="51">
                  <c:v>183954.53</c:v>
                </c:pt>
              </c:numCache>
            </c:numRef>
          </c:val>
        </c:ser>
        <c:dLbls>
          <c:showLegendKey val="0"/>
          <c:showVal val="0"/>
          <c:showCatName val="0"/>
          <c:showSerName val="0"/>
          <c:showPercent val="0"/>
          <c:showBubbleSize val="0"/>
        </c:dLbls>
        <c:gapWidth val="150"/>
        <c:axId val="-2131150736"/>
        <c:axId val="-2131148416"/>
      </c:barChart>
      <c:catAx>
        <c:axId val="-21311507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2131148416"/>
        <c:crosses val="autoZero"/>
        <c:auto val="1"/>
        <c:lblAlgn val="ctr"/>
        <c:lblOffset val="100"/>
        <c:noMultiLvlLbl val="0"/>
      </c:catAx>
      <c:valAx>
        <c:axId val="-21311484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baseline="0"/>
                  <a:t>Average Wage</a:t>
                </a:r>
              </a:p>
            </c:rich>
          </c:tx>
          <c:layout>
            <c:manualLayout>
              <c:xMode val="edge"/>
              <c:yMode val="edge"/>
              <c:x val="0.00511322132943755"/>
              <c:y val="0.401659371838297"/>
            </c:manualLayout>
          </c:layout>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1311507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10.tiff>
</file>

<file path=ppt/media/image11.png>
</file>

<file path=ppt/media/image2.tiff>
</file>

<file path=ppt/media/image3.tiff>
</file>

<file path=ppt/media/image4.tiff>
</file>

<file path=ppt/media/image5.tiff>
</file>

<file path=ppt/media/image6.png>
</file>

<file path=ppt/media/image7.png>
</file>

<file path=ppt/media/image8.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CE9C55-C240-0140-900D-8E11859F9DAE}" type="datetimeFigureOut">
              <a:rPr lang="en-US" smtClean="0"/>
              <a:t>12/11/17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D8B212-8C4E-F548-9D79-2DFFE5E3AA6E}" type="slidenum">
              <a:rPr lang="en-US" smtClean="0"/>
              <a:t>‹#›</a:t>
            </a:fld>
            <a:endParaRPr lang="en-US"/>
          </a:p>
        </p:txBody>
      </p:sp>
    </p:spTree>
    <p:extLst>
      <p:ext uri="{BB962C8B-B14F-4D97-AF65-F5344CB8AC3E}">
        <p14:creationId xmlns:p14="http://schemas.microsoft.com/office/powerpoint/2010/main" val="18085395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12/11/17</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12/11/17</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33658484"/>
      </p:ext>
    </p:extLst>
  </p:cSld>
  <p:clrMap bg1="lt1" tx1="dk1" bg2="lt2" tx2="dk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h1b.eastus.cloudapp.azure.com:28061/bigdata/"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H1-B </a:t>
            </a:r>
            <a:r>
              <a:rPr lang="en-US" dirty="0" smtClean="0"/>
              <a:t>Visa </a:t>
            </a:r>
            <a:r>
              <a:rPr lang="en-US" dirty="0" smtClean="0"/>
              <a:t>Status Prediction</a:t>
            </a:r>
            <a:endParaRPr lang="en-US" dirty="0"/>
          </a:p>
        </p:txBody>
      </p:sp>
      <p:sp>
        <p:nvSpPr>
          <p:cNvPr id="3" name="Subtitle 2"/>
          <p:cNvSpPr>
            <a:spLocks noGrp="1"/>
          </p:cNvSpPr>
          <p:nvPr>
            <p:ph type="subTitle" idx="1"/>
          </p:nvPr>
        </p:nvSpPr>
        <p:spPr/>
        <p:txBody>
          <a:bodyPr/>
          <a:lstStyle/>
          <a:p>
            <a:r>
              <a:rPr lang="en-US" dirty="0" smtClean="0"/>
              <a:t>By Ali </a:t>
            </a:r>
            <a:r>
              <a:rPr lang="en-US" dirty="0" err="1" smtClean="0"/>
              <a:t>Asgar</a:t>
            </a:r>
            <a:r>
              <a:rPr lang="en-US" dirty="0" smtClean="0"/>
              <a:t> Amar </a:t>
            </a:r>
            <a:r>
              <a:rPr lang="en-US" dirty="0" smtClean="0"/>
              <a:t>and Akshay Gurao</a:t>
            </a:r>
            <a:endParaRPr lang="en-US" dirty="0"/>
          </a:p>
        </p:txBody>
      </p:sp>
    </p:spTree>
    <p:extLst>
      <p:ext uri="{BB962C8B-B14F-4D97-AF65-F5344CB8AC3E}">
        <p14:creationId xmlns:p14="http://schemas.microsoft.com/office/powerpoint/2010/main" val="19330107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85544" y="540027"/>
            <a:ext cx="4137059" cy="1280890"/>
          </a:xfrm>
        </p:spPr>
        <p:txBody>
          <a:bodyPr>
            <a:normAutofit/>
          </a:bodyPr>
          <a:lstStyle/>
          <a:p>
            <a:r>
              <a:rPr lang="en-US" sz="3200" dirty="0" smtClean="0"/>
              <a:t>Dataset</a:t>
            </a:r>
            <a:endParaRPr lang="en-US" sz="32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0355" y="1275347"/>
            <a:ext cx="8447140" cy="5875782"/>
          </a:xfrm>
          <a:prstGeom prst="rect">
            <a:avLst/>
          </a:prstGeom>
        </p:spPr>
      </p:pic>
    </p:spTree>
    <p:extLst>
      <p:ext uri="{BB962C8B-B14F-4D97-AF65-F5344CB8AC3E}">
        <p14:creationId xmlns:p14="http://schemas.microsoft.com/office/powerpoint/2010/main" val="31099914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Column Values</a:t>
            </a:r>
            <a:endParaRPr lang="en-US" dirty="0"/>
          </a:p>
        </p:txBody>
      </p:sp>
      <p:sp>
        <p:nvSpPr>
          <p:cNvPr id="3" name="Content Placeholder 2"/>
          <p:cNvSpPr>
            <a:spLocks noGrp="1"/>
          </p:cNvSpPr>
          <p:nvPr>
            <p:ph idx="1"/>
          </p:nvPr>
        </p:nvSpPr>
        <p:spPr/>
        <p:txBody>
          <a:bodyPr>
            <a:normAutofit lnSpcReduction="10000"/>
          </a:bodyPr>
          <a:lstStyle/>
          <a:p>
            <a:r>
              <a:rPr lang="en-US" dirty="0" smtClean="0"/>
              <a:t>CASE_STATUS: Eligibility Status</a:t>
            </a:r>
          </a:p>
          <a:p>
            <a:r>
              <a:rPr lang="en-US" dirty="0" smtClean="0"/>
              <a:t>EMPLOYER_NAME: Name of the company</a:t>
            </a:r>
          </a:p>
          <a:p>
            <a:r>
              <a:rPr lang="en-US" dirty="0" smtClean="0"/>
              <a:t>SOC_NAME: Standard Occupancy Certificate</a:t>
            </a:r>
          </a:p>
          <a:p>
            <a:r>
              <a:rPr lang="en-US" dirty="0" smtClean="0"/>
              <a:t>JOB_TITLE: Position of the applicant</a:t>
            </a:r>
          </a:p>
          <a:p>
            <a:r>
              <a:rPr lang="en-US" dirty="0" smtClean="0"/>
              <a:t>FULL_TIME_POSITION: Fulltime or contract employee</a:t>
            </a:r>
          </a:p>
          <a:p>
            <a:r>
              <a:rPr lang="en-US" dirty="0" smtClean="0"/>
              <a:t>PREVAILING_WAGE: Total wage</a:t>
            </a:r>
          </a:p>
          <a:p>
            <a:r>
              <a:rPr lang="en-US" dirty="0" smtClean="0"/>
              <a:t>YEAR: Year of filling</a:t>
            </a:r>
          </a:p>
          <a:p>
            <a:r>
              <a:rPr lang="en-US" dirty="0" smtClean="0"/>
              <a:t>WORKSITE: Work location</a:t>
            </a:r>
          </a:p>
          <a:p>
            <a:r>
              <a:rPr lang="en-US" dirty="0" smtClean="0"/>
              <a:t>LAT: Latitude</a:t>
            </a:r>
          </a:p>
          <a:p>
            <a:r>
              <a:rPr lang="en-US" dirty="0" smtClean="0"/>
              <a:t>LON: Longitude</a:t>
            </a:r>
          </a:p>
          <a:p>
            <a:endParaRPr lang="en-US" dirty="0" smtClean="0"/>
          </a:p>
          <a:p>
            <a:endParaRPr lang="en-US" dirty="0"/>
          </a:p>
        </p:txBody>
      </p:sp>
    </p:spTree>
    <p:extLst>
      <p:ext uri="{BB962C8B-B14F-4D97-AF65-F5344CB8AC3E}">
        <p14:creationId xmlns:p14="http://schemas.microsoft.com/office/powerpoint/2010/main" val="9893023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Analysis Performed</a:t>
            </a:r>
            <a:endParaRPr lang="en-US" dirty="0"/>
          </a:p>
        </p:txBody>
      </p:sp>
      <p:sp>
        <p:nvSpPr>
          <p:cNvPr id="3" name="Content Placeholder 2"/>
          <p:cNvSpPr>
            <a:spLocks noGrp="1"/>
          </p:cNvSpPr>
          <p:nvPr>
            <p:ph idx="1"/>
          </p:nvPr>
        </p:nvSpPr>
        <p:spPr/>
        <p:txBody>
          <a:bodyPr/>
          <a:lstStyle/>
          <a:p>
            <a:pPr defTabSz="914400">
              <a:spcBef>
                <a:spcPts val="0"/>
              </a:spcBef>
              <a:buClrTx/>
            </a:pPr>
            <a:r>
              <a:rPr lang="en-US" dirty="0" smtClean="0"/>
              <a:t>Calculated the average wage for every state</a:t>
            </a:r>
          </a:p>
          <a:p>
            <a:pPr defTabSz="914400">
              <a:spcBef>
                <a:spcPts val="0"/>
              </a:spcBef>
              <a:buClrTx/>
            </a:pPr>
            <a:r>
              <a:rPr lang="en-US" dirty="0" smtClean="0"/>
              <a:t>Calculated average wage for every job profile</a:t>
            </a:r>
          </a:p>
          <a:p>
            <a:pPr defTabSz="914400">
              <a:spcBef>
                <a:spcPts val="0"/>
              </a:spcBef>
              <a:buClrTx/>
            </a:pPr>
            <a:r>
              <a:rPr lang="en-US" dirty="0" smtClean="0"/>
              <a:t>Calculated the number of certified applications by every organization</a:t>
            </a:r>
          </a:p>
          <a:p>
            <a:pPr defTabSz="914400">
              <a:spcBef>
                <a:spcPts val="0"/>
              </a:spcBef>
              <a:buClrTx/>
            </a:pPr>
            <a:r>
              <a:rPr lang="en-US" dirty="0" smtClean="0"/>
              <a:t>Top 10 states with highest applicants</a:t>
            </a:r>
          </a:p>
          <a:p>
            <a:pPr defTabSz="914400">
              <a:spcBef>
                <a:spcPts val="0"/>
              </a:spcBef>
              <a:buClrTx/>
            </a:pPr>
            <a:r>
              <a:rPr lang="en-US" dirty="0" smtClean="0"/>
              <a:t>Top 20 companies with highest petitions certified</a:t>
            </a:r>
          </a:p>
          <a:p>
            <a:pPr defTabSz="914400">
              <a:spcBef>
                <a:spcPts val="0"/>
              </a:spcBef>
              <a:buClrTx/>
            </a:pPr>
            <a:r>
              <a:rPr lang="en-US" dirty="0" smtClean="0"/>
              <a:t>Total petitions </a:t>
            </a:r>
            <a:r>
              <a:rPr lang="en-US" dirty="0" smtClean="0"/>
              <a:t>certified</a:t>
            </a:r>
            <a:r>
              <a:rPr lang="en-US" dirty="0"/>
              <a:t> </a:t>
            </a:r>
            <a:r>
              <a:rPr lang="en-US" dirty="0" smtClean="0"/>
              <a:t>or</a:t>
            </a:r>
            <a:r>
              <a:rPr lang="en-US" dirty="0" smtClean="0"/>
              <a:t> declined </a:t>
            </a:r>
            <a:r>
              <a:rPr lang="en-US" dirty="0" smtClean="0"/>
              <a:t>every year.</a:t>
            </a:r>
          </a:p>
        </p:txBody>
      </p:sp>
    </p:spTree>
    <p:extLst>
      <p:ext uri="{BB962C8B-B14F-4D97-AF65-F5344CB8AC3E}">
        <p14:creationId xmlns:p14="http://schemas.microsoft.com/office/powerpoint/2010/main" val="4360085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20000"/>
              </a:schemeClr>
            </a:gs>
            <a:gs pos="100000">
              <a:schemeClr val="bg2">
                <a:shade val="98000"/>
                <a:satMod val="120000"/>
                <a:lumMod val="98000"/>
              </a:schemeClr>
            </a:gs>
          </a:gsLst>
          <a:lin ang="5400000" scaled="0"/>
        </a:gradFill>
        <a:effectLst/>
      </p:bgPr>
    </p:bg>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xmlns="" id="{7B7EFD05-5F12-420E-8AEF-74D5EF9D58BC}"/>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28600"/>
            <a:ext cx="2851516" cy="6638628"/>
            <a:chOff x="2487613" y="285750"/>
            <a:chExt cx="2428875" cy="5654676"/>
          </a:xfrm>
        </p:grpSpPr>
        <p:sp>
          <p:nvSpPr>
            <p:cNvPr id="43" name="Freeform 11">
              <a:extLst>
                <a:ext uri="{FF2B5EF4-FFF2-40B4-BE49-F238E27FC236}">
                  <a16:creationId xmlns:a16="http://schemas.microsoft.com/office/drawing/2014/main" xmlns="" id="{6B6786B7-9BA0-488B-8C6B-1C5BB4E2A5A4}"/>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44" name="Freeform 12">
              <a:extLst>
                <a:ext uri="{FF2B5EF4-FFF2-40B4-BE49-F238E27FC236}">
                  <a16:creationId xmlns:a16="http://schemas.microsoft.com/office/drawing/2014/main" xmlns="" id="{ACF6C842-D596-43D3-B584-5672E0D33134}"/>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45" name="Freeform 13">
              <a:extLst>
                <a:ext uri="{FF2B5EF4-FFF2-40B4-BE49-F238E27FC236}">
                  <a16:creationId xmlns:a16="http://schemas.microsoft.com/office/drawing/2014/main" xmlns="" id="{6DF84F3E-35FA-497B-B6FA-F453E82F325D}"/>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6" name="Freeform 14">
              <a:extLst>
                <a:ext uri="{FF2B5EF4-FFF2-40B4-BE49-F238E27FC236}">
                  <a16:creationId xmlns:a16="http://schemas.microsoft.com/office/drawing/2014/main" xmlns="" id="{2846D7FA-E05C-448E-B156-F77C205A14B4}"/>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7" name="Freeform 15">
              <a:extLst>
                <a:ext uri="{FF2B5EF4-FFF2-40B4-BE49-F238E27FC236}">
                  <a16:creationId xmlns:a16="http://schemas.microsoft.com/office/drawing/2014/main" xmlns="" id="{E269AD3A-E6B6-4322-A013-276CBC1B084D}"/>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8" name="Freeform 16">
              <a:extLst>
                <a:ext uri="{FF2B5EF4-FFF2-40B4-BE49-F238E27FC236}">
                  <a16:creationId xmlns:a16="http://schemas.microsoft.com/office/drawing/2014/main" xmlns="" id="{CEFB9F00-6239-4BF6-B439-D16231B240A9}"/>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9" name="Freeform 17">
              <a:extLst>
                <a:ext uri="{FF2B5EF4-FFF2-40B4-BE49-F238E27FC236}">
                  <a16:creationId xmlns:a16="http://schemas.microsoft.com/office/drawing/2014/main" xmlns="" id="{74D1DDDB-FC85-40C5-9225-06312C4515FA}"/>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50" name="Freeform 18">
              <a:extLst>
                <a:ext uri="{FF2B5EF4-FFF2-40B4-BE49-F238E27FC236}">
                  <a16:creationId xmlns:a16="http://schemas.microsoft.com/office/drawing/2014/main" xmlns="" id="{E9217709-40C1-4F4A-AB69-8A693608ABA3}"/>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51" name="Freeform 19">
              <a:extLst>
                <a:ext uri="{FF2B5EF4-FFF2-40B4-BE49-F238E27FC236}">
                  <a16:creationId xmlns:a16="http://schemas.microsoft.com/office/drawing/2014/main" xmlns="" id="{ACCD26D6-BC97-43F5-B803-5838985FCCEF}"/>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52" name="Freeform 20">
              <a:extLst>
                <a:ext uri="{FF2B5EF4-FFF2-40B4-BE49-F238E27FC236}">
                  <a16:creationId xmlns:a16="http://schemas.microsoft.com/office/drawing/2014/main" xmlns="" id="{8136022F-2988-42E2-90E1-617D189FF18C}"/>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53" name="Freeform 21">
              <a:extLst>
                <a:ext uri="{FF2B5EF4-FFF2-40B4-BE49-F238E27FC236}">
                  <a16:creationId xmlns:a16="http://schemas.microsoft.com/office/drawing/2014/main" xmlns="" id="{03859925-85FA-4D69-A0AB-6F827E3B5CBB}"/>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54" name="Freeform 22">
              <a:extLst>
                <a:ext uri="{FF2B5EF4-FFF2-40B4-BE49-F238E27FC236}">
                  <a16:creationId xmlns:a16="http://schemas.microsoft.com/office/drawing/2014/main" xmlns="" id="{BAE65FC7-970A-4DCC-9FB4-CF0F7496A9E8}"/>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56" name="Group 55">
            <a:extLst>
              <a:ext uri="{FF2B5EF4-FFF2-40B4-BE49-F238E27FC236}">
                <a16:creationId xmlns:a16="http://schemas.microsoft.com/office/drawing/2014/main" xmlns="" id="{B64F33C7-E158-4057-87E7-6F42AA6D034A}"/>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1" y="157"/>
            <a:ext cx="2356674" cy="6853096"/>
            <a:chOff x="6627813" y="195610"/>
            <a:chExt cx="1952625" cy="5678141"/>
          </a:xfrm>
        </p:grpSpPr>
        <p:sp>
          <p:nvSpPr>
            <p:cNvPr id="57" name="Freeform 27">
              <a:extLst>
                <a:ext uri="{FF2B5EF4-FFF2-40B4-BE49-F238E27FC236}">
                  <a16:creationId xmlns:a16="http://schemas.microsoft.com/office/drawing/2014/main" xmlns="" id="{26714E66-FCC0-42F6-B127-0F91203BC527}"/>
                </a:ext>
              </a:extLst>
            </p:cNvPr>
            <p:cNvSpPr/>
            <p:nvPr>
              <p:extLst>
                <p:ext uri="{386F3935-93C4-4BCD-93E2-E3B085C9AB24}">
                  <p16:designElem xmlns:p16="http://schemas.microsoft.com/office/powerpoint/2015/main" val="1"/>
                </p:ext>
              </p:extLst>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8" name="Freeform 28">
              <a:extLst>
                <a:ext uri="{FF2B5EF4-FFF2-40B4-BE49-F238E27FC236}">
                  <a16:creationId xmlns:a16="http://schemas.microsoft.com/office/drawing/2014/main" xmlns="" id="{7E0BD3C9-F0D9-4A53-87DF-71D17D328DA8}"/>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9" name="Freeform 29">
              <a:extLst>
                <a:ext uri="{FF2B5EF4-FFF2-40B4-BE49-F238E27FC236}">
                  <a16:creationId xmlns:a16="http://schemas.microsoft.com/office/drawing/2014/main" xmlns="" id="{DFA9FE4C-FCED-4A9A-9E43-358EB75011ED}"/>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60" name="Freeform 30">
              <a:extLst>
                <a:ext uri="{FF2B5EF4-FFF2-40B4-BE49-F238E27FC236}">
                  <a16:creationId xmlns:a16="http://schemas.microsoft.com/office/drawing/2014/main" xmlns="" id="{E5D5BB28-15EC-4D32-9C05-C2206AF9E28C}"/>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61" name="Freeform 31">
              <a:extLst>
                <a:ext uri="{FF2B5EF4-FFF2-40B4-BE49-F238E27FC236}">
                  <a16:creationId xmlns:a16="http://schemas.microsoft.com/office/drawing/2014/main" xmlns="" id="{06210E9D-4080-4566-B32A-3A8BE356F899}"/>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62" name="Freeform 32">
              <a:extLst>
                <a:ext uri="{FF2B5EF4-FFF2-40B4-BE49-F238E27FC236}">
                  <a16:creationId xmlns:a16="http://schemas.microsoft.com/office/drawing/2014/main" xmlns="" id="{894D3505-0982-40B2-8131-1B6BFF2736C8}"/>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63" name="Freeform 33">
              <a:extLst>
                <a:ext uri="{FF2B5EF4-FFF2-40B4-BE49-F238E27FC236}">
                  <a16:creationId xmlns:a16="http://schemas.microsoft.com/office/drawing/2014/main" xmlns="" id="{11598CAB-0965-48D6-999C-91450C50DEB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64" name="Freeform 34">
              <a:extLst>
                <a:ext uri="{FF2B5EF4-FFF2-40B4-BE49-F238E27FC236}">
                  <a16:creationId xmlns:a16="http://schemas.microsoft.com/office/drawing/2014/main" xmlns="" id="{29E94126-468A-4060-BCBC-DC3806A46F9D}"/>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65" name="Freeform 35">
              <a:extLst>
                <a:ext uri="{FF2B5EF4-FFF2-40B4-BE49-F238E27FC236}">
                  <a16:creationId xmlns:a16="http://schemas.microsoft.com/office/drawing/2014/main" xmlns="" id="{438F3422-C112-405B-B955-7B169072142D}"/>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66" name="Freeform 36">
              <a:extLst>
                <a:ext uri="{FF2B5EF4-FFF2-40B4-BE49-F238E27FC236}">
                  <a16:creationId xmlns:a16="http://schemas.microsoft.com/office/drawing/2014/main" xmlns="" id="{C99C65FC-23C1-4B1D-A385-29B46619D204}"/>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7" name="Freeform 37">
              <a:extLst>
                <a:ext uri="{FF2B5EF4-FFF2-40B4-BE49-F238E27FC236}">
                  <a16:creationId xmlns:a16="http://schemas.microsoft.com/office/drawing/2014/main" xmlns="" id="{53D192C3-5E79-4B85-98D0-8F6C681CDC17}"/>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8" name="Freeform 38">
              <a:extLst>
                <a:ext uri="{FF2B5EF4-FFF2-40B4-BE49-F238E27FC236}">
                  <a16:creationId xmlns:a16="http://schemas.microsoft.com/office/drawing/2014/main" xmlns="" id="{8709C0CF-D42A-4EE0-9C30-B0B72C69AD45}"/>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0" name="Rectangle 69">
            <a:extLst>
              <a:ext uri="{FF2B5EF4-FFF2-40B4-BE49-F238E27FC236}">
                <a16:creationId xmlns:a16="http://schemas.microsoft.com/office/drawing/2014/main" xmlns="" id="{B8FE8EF1-7AF2-4864-A8DE-7EE3481DA1D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72" name="Freeform 6">
            <a:extLst>
              <a:ext uri="{FF2B5EF4-FFF2-40B4-BE49-F238E27FC236}">
                <a16:creationId xmlns:a16="http://schemas.microsoft.com/office/drawing/2014/main" xmlns="" id="{76CB6AE4-A444-41E5-A744-47F048A15E7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74" name="Rectangle 73">
            <a:extLst>
              <a:ext uri="{FF2B5EF4-FFF2-40B4-BE49-F238E27FC236}">
                <a16:creationId xmlns:a16="http://schemas.microsoft.com/office/drawing/2014/main" xmlns="" id="{25F129D9-8F3D-4302-AB5D-DE987A6B127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7" name="Picture 3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2461" y="967417"/>
            <a:ext cx="3611567" cy="4930468"/>
          </a:xfrm>
          <a:prstGeom prst="rect">
            <a:avLst/>
          </a:prstGeom>
        </p:spPr>
      </p:pic>
      <p:sp>
        <p:nvSpPr>
          <p:cNvPr id="76" name="Rectangle 75">
            <a:extLst>
              <a:ext uri="{FF2B5EF4-FFF2-40B4-BE49-F238E27FC236}">
                <a16:creationId xmlns:a16="http://schemas.microsoft.com/office/drawing/2014/main" xmlns="" id="{1F4A57F6-BEF1-4CA6-A0F1-3A01F6AB48E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4639734" cy="6858000"/>
          </a:xfrm>
          <a:prstGeom prst="rect">
            <a:avLst/>
          </a:prstGeom>
          <a:solidFill>
            <a:schemeClr val="tx2">
              <a:lumMod val="5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8" name="Freeform 5">
            <a:extLst>
              <a:ext uri="{FF2B5EF4-FFF2-40B4-BE49-F238E27FC236}">
                <a16:creationId xmlns:a16="http://schemas.microsoft.com/office/drawing/2014/main" xmlns="" id="{E3336A73-1C9B-4BAA-A893-AD3C79E6660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5033007"/>
            <a:ext cx="5404022" cy="857047"/>
          </a:xfrm>
          <a:custGeom>
            <a:avLst/>
            <a:gdLst>
              <a:gd name="T0" fmla="*/ 1114 w 1117"/>
              <a:gd name="T1" fmla="*/ 77 h 163"/>
              <a:gd name="T2" fmla="*/ 1040 w 1117"/>
              <a:gd name="T3" fmla="*/ 3 h 163"/>
              <a:gd name="T4" fmla="*/ 1039 w 1117"/>
              <a:gd name="T5" fmla="*/ 2 h 163"/>
              <a:gd name="T6" fmla="*/ 1034 w 1117"/>
              <a:gd name="T7" fmla="*/ 0 h 163"/>
              <a:gd name="T8" fmla="*/ 578 w 1117"/>
              <a:gd name="T9" fmla="*/ 0 h 163"/>
              <a:gd name="T10" fmla="*/ 562 w 1117"/>
              <a:gd name="T11" fmla="*/ 0 h 163"/>
              <a:gd name="T12" fmla="*/ 440 w 1117"/>
              <a:gd name="T13" fmla="*/ 0 h 163"/>
              <a:gd name="T14" fmla="*/ 106 w 1117"/>
              <a:gd name="T15" fmla="*/ 0 h 163"/>
              <a:gd name="T16" fmla="*/ 0 w 1117"/>
              <a:gd name="T17" fmla="*/ 0 h 163"/>
              <a:gd name="T18" fmla="*/ 0 w 1117"/>
              <a:gd name="T19" fmla="*/ 163 h 163"/>
              <a:gd name="T20" fmla="*/ 106 w 1117"/>
              <a:gd name="T21" fmla="*/ 163 h 163"/>
              <a:gd name="T22" fmla="*/ 440 w 1117"/>
              <a:gd name="T23" fmla="*/ 163 h 163"/>
              <a:gd name="T24" fmla="*/ 562 w 1117"/>
              <a:gd name="T25" fmla="*/ 163 h 163"/>
              <a:gd name="T26" fmla="*/ 578 w 1117"/>
              <a:gd name="T27" fmla="*/ 163 h 163"/>
              <a:gd name="T28" fmla="*/ 1034 w 1117"/>
              <a:gd name="T29" fmla="*/ 163 h 163"/>
              <a:gd name="T30" fmla="*/ 1039 w 1117"/>
              <a:gd name="T31" fmla="*/ 161 h 163"/>
              <a:gd name="T32" fmla="*/ 1040 w 1117"/>
              <a:gd name="T33" fmla="*/ 160 h 163"/>
              <a:gd name="T34" fmla="*/ 1114 w 1117"/>
              <a:gd name="T35" fmla="*/ 86 h 163"/>
              <a:gd name="T36" fmla="*/ 1114 w 1117"/>
              <a:gd name="T37"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17" h="163">
                <a:moveTo>
                  <a:pt x="1114" y="77"/>
                </a:moveTo>
                <a:cubicBezTo>
                  <a:pt x="1040" y="3"/>
                  <a:pt x="1040" y="3"/>
                  <a:pt x="1040" y="3"/>
                </a:cubicBezTo>
                <a:cubicBezTo>
                  <a:pt x="1040" y="2"/>
                  <a:pt x="1039" y="2"/>
                  <a:pt x="1039" y="2"/>
                </a:cubicBezTo>
                <a:cubicBezTo>
                  <a:pt x="1038" y="1"/>
                  <a:pt x="1036" y="0"/>
                  <a:pt x="1034" y="0"/>
                </a:cubicBezTo>
                <a:cubicBezTo>
                  <a:pt x="578" y="0"/>
                  <a:pt x="578" y="0"/>
                  <a:pt x="578" y="0"/>
                </a:cubicBezTo>
                <a:cubicBezTo>
                  <a:pt x="562" y="0"/>
                  <a:pt x="562" y="0"/>
                  <a:pt x="562" y="0"/>
                </a:cubicBezTo>
                <a:cubicBezTo>
                  <a:pt x="440" y="0"/>
                  <a:pt x="440" y="0"/>
                  <a:pt x="440" y="0"/>
                </a:cubicBezTo>
                <a:cubicBezTo>
                  <a:pt x="106" y="0"/>
                  <a:pt x="106" y="0"/>
                  <a:pt x="106" y="0"/>
                </a:cubicBezTo>
                <a:cubicBezTo>
                  <a:pt x="0" y="0"/>
                  <a:pt x="0" y="0"/>
                  <a:pt x="0" y="0"/>
                </a:cubicBezTo>
                <a:cubicBezTo>
                  <a:pt x="0" y="163"/>
                  <a:pt x="0" y="163"/>
                  <a:pt x="0" y="163"/>
                </a:cubicBezTo>
                <a:cubicBezTo>
                  <a:pt x="106" y="163"/>
                  <a:pt x="106" y="163"/>
                  <a:pt x="106" y="163"/>
                </a:cubicBezTo>
                <a:cubicBezTo>
                  <a:pt x="440" y="163"/>
                  <a:pt x="440" y="163"/>
                  <a:pt x="440" y="163"/>
                </a:cubicBezTo>
                <a:cubicBezTo>
                  <a:pt x="562" y="163"/>
                  <a:pt x="562" y="163"/>
                  <a:pt x="562" y="163"/>
                </a:cubicBezTo>
                <a:cubicBezTo>
                  <a:pt x="578" y="163"/>
                  <a:pt x="578" y="163"/>
                  <a:pt x="578" y="163"/>
                </a:cubicBezTo>
                <a:cubicBezTo>
                  <a:pt x="1034" y="163"/>
                  <a:pt x="1034" y="163"/>
                  <a:pt x="1034" y="163"/>
                </a:cubicBezTo>
                <a:cubicBezTo>
                  <a:pt x="1036" y="163"/>
                  <a:pt x="1038" y="162"/>
                  <a:pt x="1039" y="161"/>
                </a:cubicBezTo>
                <a:cubicBezTo>
                  <a:pt x="1039" y="160"/>
                  <a:pt x="1040" y="160"/>
                  <a:pt x="1040" y="160"/>
                </a:cubicBezTo>
                <a:cubicBezTo>
                  <a:pt x="1114" y="86"/>
                  <a:pt x="1114" y="86"/>
                  <a:pt x="1114" y="86"/>
                </a:cubicBezTo>
                <a:cubicBezTo>
                  <a:pt x="1117" y="83"/>
                  <a:pt x="1117" y="79"/>
                  <a:pt x="1114" y="7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540279" y="967417"/>
            <a:ext cx="3778870" cy="3943250"/>
          </a:xfrm>
        </p:spPr>
        <p:txBody>
          <a:bodyPr vert="horz" lIns="91440" tIns="45720" rIns="91440" bIns="45720" rtlCol="0" anchor="b">
            <a:normAutofit/>
          </a:bodyPr>
          <a:lstStyle/>
          <a:p>
            <a:r>
              <a:rPr lang="en-US" sz="4000">
                <a:solidFill>
                  <a:srgbClr val="FEFFFF"/>
                </a:solidFill>
              </a:rPr>
              <a:t>Hadoop Analysis</a:t>
            </a:r>
          </a:p>
        </p:txBody>
      </p:sp>
    </p:spTree>
    <p:extLst>
      <p:ext uri="{BB962C8B-B14F-4D97-AF65-F5344CB8AC3E}">
        <p14:creationId xmlns:p14="http://schemas.microsoft.com/office/powerpoint/2010/main" val="1653077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969693874"/>
              </p:ext>
            </p:extLst>
          </p:nvPr>
        </p:nvGraphicFramePr>
        <p:xfrm>
          <a:off x="1292772" y="1229709"/>
          <a:ext cx="10635592" cy="5486839"/>
        </p:xfrm>
        <a:graphic>
          <a:graphicData uri="http://schemas.openxmlformats.org/drawingml/2006/chart">
            <c:chart xmlns:c="http://schemas.openxmlformats.org/drawingml/2006/chart" xmlns:r="http://schemas.openxmlformats.org/officeDocument/2006/relationships" r:id="rId2"/>
          </a:graphicData>
        </a:graphic>
      </p:graphicFrame>
      <p:sp>
        <p:nvSpPr>
          <p:cNvPr id="5" name="Title 1"/>
          <p:cNvSpPr>
            <a:spLocks noGrp="1"/>
          </p:cNvSpPr>
          <p:nvPr>
            <p:ph type="title"/>
          </p:nvPr>
        </p:nvSpPr>
        <p:spPr>
          <a:xfrm>
            <a:off x="2144111" y="624110"/>
            <a:ext cx="9360502" cy="1280890"/>
          </a:xfrm>
        </p:spPr>
        <p:txBody>
          <a:bodyPr>
            <a:noAutofit/>
          </a:bodyPr>
          <a:lstStyle/>
          <a:p>
            <a:r>
              <a:rPr lang="en-US" sz="1800" dirty="0"/>
              <a:t>A BAR GRAPH SHOWING THE AVERAGE WAGE OF EACH STATE FROM THE DATASET</a:t>
            </a:r>
            <a:br>
              <a:rPr lang="en-US" sz="1800" dirty="0"/>
            </a:br>
            <a:endParaRPr lang="en-US" sz="1800" dirty="0"/>
          </a:p>
        </p:txBody>
      </p:sp>
    </p:spTree>
    <p:extLst>
      <p:ext uri="{BB962C8B-B14F-4D97-AF65-F5344CB8AC3E}">
        <p14:creationId xmlns:p14="http://schemas.microsoft.com/office/powerpoint/2010/main" val="18469319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 in R</a:t>
            </a:r>
            <a:endParaRPr lang="en-US" dirty="0"/>
          </a:p>
        </p:txBody>
      </p:sp>
      <p:sp>
        <p:nvSpPr>
          <p:cNvPr id="3" name="Content Placeholder 2"/>
          <p:cNvSpPr>
            <a:spLocks noGrp="1"/>
          </p:cNvSpPr>
          <p:nvPr>
            <p:ph idx="1"/>
          </p:nvPr>
        </p:nvSpPr>
        <p:spPr/>
        <p:txBody>
          <a:bodyPr/>
          <a:lstStyle/>
          <a:p>
            <a:r>
              <a:rPr lang="en-US" dirty="0"/>
              <a:t>Libraries used: </a:t>
            </a:r>
            <a:r>
              <a:rPr lang="en-US" dirty="0" err="1" smtClean="0"/>
              <a:t>randomForest</a:t>
            </a:r>
            <a:r>
              <a:rPr lang="en-US" dirty="0"/>
              <a:t>, party, </a:t>
            </a:r>
            <a:r>
              <a:rPr lang="en-US" dirty="0" err="1"/>
              <a:t>dplyr</a:t>
            </a:r>
            <a:r>
              <a:rPr lang="en-US" dirty="0"/>
              <a:t>, </a:t>
            </a:r>
            <a:r>
              <a:rPr lang="en-US" dirty="0" err="1" smtClean="0"/>
              <a:t>tidyr</a:t>
            </a:r>
            <a:r>
              <a:rPr lang="en-US" dirty="0"/>
              <a:t>, </a:t>
            </a:r>
            <a:r>
              <a:rPr lang="en-US" dirty="0" err="1"/>
              <a:t>sqldf</a:t>
            </a:r>
            <a:r>
              <a:rPr lang="en-US" dirty="0"/>
              <a:t>, caret, </a:t>
            </a:r>
            <a:r>
              <a:rPr lang="en-US" dirty="0" err="1" smtClean="0"/>
              <a:t>glmnet</a:t>
            </a:r>
            <a:r>
              <a:rPr lang="en-US" dirty="0"/>
              <a:t>, car, ROCR, </a:t>
            </a:r>
            <a:r>
              <a:rPr lang="en-US" dirty="0" err="1" smtClean="0"/>
              <a:t>gbm</a:t>
            </a:r>
            <a:endParaRPr lang="en-US" dirty="0" smtClean="0"/>
          </a:p>
          <a:p>
            <a:r>
              <a:rPr lang="en-US" dirty="0" smtClean="0"/>
              <a:t>Algorithms used: </a:t>
            </a:r>
          </a:p>
          <a:p>
            <a:pPr>
              <a:buFont typeface="+mj-lt"/>
              <a:buAutoNum type="arabicPeriod"/>
            </a:pPr>
            <a:r>
              <a:rPr lang="en-US" dirty="0"/>
              <a:t>Logistic </a:t>
            </a:r>
            <a:r>
              <a:rPr lang="en-US" dirty="0" smtClean="0"/>
              <a:t>Regression</a:t>
            </a:r>
            <a:endParaRPr lang="en-US" dirty="0"/>
          </a:p>
          <a:p>
            <a:pPr>
              <a:buFont typeface="+mj-lt"/>
              <a:buAutoNum type="arabicPeriod"/>
            </a:pPr>
            <a:r>
              <a:rPr lang="en-US" dirty="0" smtClean="0"/>
              <a:t>Decision Tree</a:t>
            </a:r>
          </a:p>
          <a:p>
            <a:endParaRPr lang="en-US" dirty="0"/>
          </a:p>
        </p:txBody>
      </p:sp>
    </p:spTree>
    <p:extLst>
      <p:ext uri="{BB962C8B-B14F-4D97-AF65-F5344CB8AC3E}">
        <p14:creationId xmlns:p14="http://schemas.microsoft.com/office/powerpoint/2010/main" val="5883870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 for Logistic Regression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For logistic regression, we converted the data in the dataset in the form of required coefficients.</a:t>
                </a:r>
              </a:p>
              <a:p>
                <a:r>
                  <a:rPr lang="en-US" dirty="0" smtClean="0"/>
                  <a:t>The output of the logistic regression is binary, so the output obtained predicts if the applicant is eligible or not.</a:t>
                </a:r>
              </a:p>
              <a:p>
                <a:r>
                  <a:rPr lang="en-US" dirty="0" smtClean="0"/>
                  <a:t>We take the coefficients obtained and with the help of the following equation predict the output:</a:t>
                </a:r>
              </a:p>
              <a:p>
                <a14:m>
                  <m:oMath xmlns:m="http://schemas.openxmlformats.org/officeDocument/2006/math">
                    <m:r>
                      <a:rPr lang="en-US" b="0" i="1" smtClean="0">
                        <a:latin typeface="Cambria Math" charset="0"/>
                      </a:rPr>
                      <m:t>𝑓</m:t>
                    </m:r>
                    <m:d>
                      <m:dPr>
                        <m:ctrlPr>
                          <a:rPr lang="en-US" b="0" i="1" smtClean="0">
                            <a:latin typeface="Cambria Math" charset="0"/>
                          </a:rPr>
                        </m:ctrlPr>
                      </m:dPr>
                      <m:e>
                        <m:r>
                          <a:rPr lang="en-US" b="0" i="1" smtClean="0">
                            <a:latin typeface="Cambria Math" charset="0"/>
                          </a:rPr>
                          <m:t>𝑖</m:t>
                        </m:r>
                      </m:e>
                    </m:d>
                    <m:r>
                      <a:rPr lang="en-US" b="0" i="1" smtClean="0">
                        <a:latin typeface="Cambria Math" charset="0"/>
                      </a:rPr>
                      <m:t>=</m:t>
                    </m:r>
                    <m:sSub>
                      <m:sSubPr>
                        <m:ctrlPr>
                          <a:rPr lang="en-US" b="0" i="1" smtClean="0">
                            <a:latin typeface="Cambria Math" charset="0"/>
                            <a:ea typeface="Cambria Math" charset="0"/>
                            <a:cs typeface="Cambria Math" charset="0"/>
                          </a:rPr>
                        </m:ctrlPr>
                      </m:sSubPr>
                      <m:e>
                        <m:r>
                          <a:rPr lang="en-US" b="0" i="1" smtClean="0">
                            <a:latin typeface="Cambria Math" charset="0"/>
                            <a:ea typeface="Cambria Math" charset="0"/>
                            <a:cs typeface="Cambria Math" charset="0"/>
                          </a:rPr>
                          <m:t>𝛽</m:t>
                        </m:r>
                      </m:e>
                      <m:sub>
                        <m:r>
                          <a:rPr lang="en-US" b="0" i="1" smtClean="0">
                            <a:latin typeface="Cambria Math" charset="0"/>
                            <a:ea typeface="Cambria Math" charset="0"/>
                            <a:cs typeface="Cambria Math" charset="0"/>
                          </a:rPr>
                          <m:t>0</m:t>
                        </m:r>
                      </m:sub>
                    </m:sSub>
                    <m:r>
                      <a:rPr lang="en-US" b="0" i="1" smtClean="0">
                        <a:latin typeface="Cambria Math" charset="0"/>
                        <a:ea typeface="Cambria Math" charset="0"/>
                        <a:cs typeface="Cambria Math" charset="0"/>
                      </a:rPr>
                      <m:t>+ </m:t>
                    </m:r>
                    <m:sSub>
                      <m:sSubPr>
                        <m:ctrlPr>
                          <a:rPr lang="en-US" i="1">
                            <a:latin typeface="Cambria Math" charset="0"/>
                            <a:ea typeface="Cambria Math" charset="0"/>
                            <a:cs typeface="Cambria Math" charset="0"/>
                          </a:rPr>
                        </m:ctrlPr>
                      </m:sSubPr>
                      <m:e>
                        <m:r>
                          <a:rPr lang="en-US" i="1">
                            <a:latin typeface="Cambria Math" charset="0"/>
                            <a:ea typeface="Cambria Math" charset="0"/>
                            <a:cs typeface="Cambria Math" charset="0"/>
                          </a:rPr>
                          <m:t>𝛽</m:t>
                        </m:r>
                      </m:e>
                      <m:sub>
                        <m:r>
                          <a:rPr lang="en-US" b="0" i="1" smtClean="0">
                            <a:latin typeface="Cambria Math" charset="0"/>
                            <a:ea typeface="Cambria Math" charset="0"/>
                            <a:cs typeface="Cambria Math" charset="0"/>
                          </a:rPr>
                          <m:t>1</m:t>
                        </m:r>
                      </m:sub>
                    </m:sSub>
                    <m:sSub>
                      <m:sSubPr>
                        <m:ctrlPr>
                          <a:rPr lang="en-US" i="1" smtClean="0">
                            <a:latin typeface="Cambria Math" charset="0"/>
                            <a:ea typeface="Cambria Math" charset="0"/>
                            <a:cs typeface="Cambria Math" charset="0"/>
                          </a:rPr>
                        </m:ctrlPr>
                      </m:sSubPr>
                      <m:e>
                        <m:r>
                          <a:rPr lang="en-US" b="0" i="1" smtClean="0">
                            <a:latin typeface="Cambria Math" charset="0"/>
                            <a:ea typeface="Cambria Math" charset="0"/>
                            <a:cs typeface="Cambria Math" charset="0"/>
                          </a:rPr>
                          <m:t>𝑥</m:t>
                        </m:r>
                      </m:e>
                      <m:sub>
                        <m:r>
                          <a:rPr lang="en-US" b="0" i="1" smtClean="0">
                            <a:latin typeface="Cambria Math" charset="0"/>
                            <a:ea typeface="Cambria Math" charset="0"/>
                            <a:cs typeface="Cambria Math" charset="0"/>
                          </a:rPr>
                          <m:t>1,</m:t>
                        </m:r>
                        <m:r>
                          <a:rPr lang="en-US" b="0" i="1" smtClean="0">
                            <a:latin typeface="Cambria Math" charset="0"/>
                            <a:ea typeface="Cambria Math" charset="0"/>
                            <a:cs typeface="Cambria Math" charset="0"/>
                          </a:rPr>
                          <m:t>𝑖</m:t>
                        </m:r>
                      </m:sub>
                    </m:sSub>
                    <m:r>
                      <a:rPr lang="en-US" b="0" i="1" smtClean="0">
                        <a:latin typeface="Cambria Math" charset="0"/>
                        <a:ea typeface="Cambria Math" charset="0"/>
                        <a:cs typeface="Cambria Math" charset="0"/>
                      </a:rPr>
                      <m:t>+ …+ </m:t>
                    </m:r>
                    <m:sSub>
                      <m:sSubPr>
                        <m:ctrlPr>
                          <a:rPr lang="en-US" i="1">
                            <a:latin typeface="Cambria Math" charset="0"/>
                            <a:ea typeface="Cambria Math" charset="0"/>
                            <a:cs typeface="Cambria Math" charset="0"/>
                          </a:rPr>
                        </m:ctrlPr>
                      </m:sSubPr>
                      <m:e>
                        <m:r>
                          <a:rPr lang="en-US" i="1">
                            <a:latin typeface="Cambria Math" charset="0"/>
                            <a:ea typeface="Cambria Math" charset="0"/>
                            <a:cs typeface="Cambria Math" charset="0"/>
                          </a:rPr>
                          <m:t>𝛽</m:t>
                        </m:r>
                      </m:e>
                      <m:sub>
                        <m:r>
                          <a:rPr lang="en-US" b="0" i="1" smtClean="0">
                            <a:latin typeface="Cambria Math" charset="0"/>
                            <a:ea typeface="Cambria Math" charset="0"/>
                            <a:cs typeface="Cambria Math" charset="0"/>
                          </a:rPr>
                          <m:t>𝑚</m:t>
                        </m:r>
                      </m:sub>
                    </m:sSub>
                    <m:sSub>
                      <m:sSubPr>
                        <m:ctrlPr>
                          <a:rPr lang="en-US" i="1">
                            <a:latin typeface="Cambria Math" charset="0"/>
                            <a:ea typeface="Cambria Math" charset="0"/>
                            <a:cs typeface="Cambria Math" charset="0"/>
                          </a:rPr>
                        </m:ctrlPr>
                      </m:sSubPr>
                      <m:e>
                        <m:r>
                          <a:rPr lang="en-US" i="1">
                            <a:latin typeface="Cambria Math" charset="0"/>
                            <a:ea typeface="Cambria Math" charset="0"/>
                            <a:cs typeface="Cambria Math" charset="0"/>
                          </a:rPr>
                          <m:t>𝑥</m:t>
                        </m:r>
                      </m:e>
                      <m:sub>
                        <m:r>
                          <a:rPr lang="en-US" b="0" i="1" smtClean="0">
                            <a:latin typeface="Cambria Math" charset="0"/>
                            <a:ea typeface="Cambria Math" charset="0"/>
                            <a:cs typeface="Cambria Math" charset="0"/>
                          </a:rPr>
                          <m:t>𝑚</m:t>
                        </m:r>
                        <m:r>
                          <a:rPr lang="en-US" i="1">
                            <a:latin typeface="Cambria Math" charset="0"/>
                            <a:ea typeface="Cambria Math" charset="0"/>
                            <a:cs typeface="Cambria Math" charset="0"/>
                          </a:rPr>
                          <m:t>,</m:t>
                        </m:r>
                        <m:r>
                          <a:rPr lang="en-US" i="1">
                            <a:latin typeface="Cambria Math" charset="0"/>
                            <a:ea typeface="Cambria Math" charset="0"/>
                            <a:cs typeface="Cambria Math" charset="0"/>
                          </a:rPr>
                          <m:t>𝑖</m:t>
                        </m:r>
                      </m:sub>
                    </m:sSub>
                  </m:oMath>
                </a14:m>
                <a:endParaRPr lang="en-US" dirty="0" smtClean="0"/>
              </a:p>
              <a:p>
                <a:pPr marL="0" indent="0">
                  <a:buNone/>
                </a:pPr>
                <a:r>
                  <a:rPr lang="en-US" dirty="0"/>
                  <a:t>	where </a:t>
                </a:r>
                <a:r>
                  <a:rPr lang="en-US" dirty="0" smtClean="0"/>
                  <a:t>𝜷 is the coefficient and x is the input variable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479" t="-806"/>
                </a:stretch>
              </a:blipFill>
            </p:spPr>
            <p:txBody>
              <a:bodyPr/>
              <a:lstStyle/>
              <a:p>
                <a:r>
                  <a:rPr lang="en-US">
                    <a:noFill/>
                  </a:rPr>
                  <a:t> </a:t>
                </a:r>
              </a:p>
            </p:txBody>
          </p:sp>
        </mc:Fallback>
      </mc:AlternateContent>
    </p:spTree>
    <p:extLst>
      <p:ext uri="{BB962C8B-B14F-4D97-AF65-F5344CB8AC3E}">
        <p14:creationId xmlns:p14="http://schemas.microsoft.com/office/powerpoint/2010/main" val="13269961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452976" y="804672"/>
            <a:ext cx="2835687" cy="3268804"/>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75047" y="804672"/>
            <a:ext cx="2590526" cy="3268804"/>
          </a:xfrm>
          <a:prstGeom prst="rect">
            <a:avLst/>
          </a:prstGeom>
        </p:spPr>
      </p:pic>
      <p:sp>
        <p:nvSpPr>
          <p:cNvPr id="2" name="Title 1"/>
          <p:cNvSpPr>
            <a:spLocks noGrp="1"/>
          </p:cNvSpPr>
          <p:nvPr>
            <p:ph type="title"/>
          </p:nvPr>
        </p:nvSpPr>
        <p:spPr>
          <a:xfrm>
            <a:off x="2589213" y="4529540"/>
            <a:ext cx="8915399" cy="1162423"/>
          </a:xfrm>
        </p:spPr>
        <p:txBody>
          <a:bodyPr vert="horz" lIns="91440" tIns="45720" rIns="91440" bIns="45720" rtlCol="0" anchor="b">
            <a:normAutofit/>
          </a:bodyPr>
          <a:lstStyle/>
          <a:p>
            <a:pPr>
              <a:lnSpc>
                <a:spcPct val="90000"/>
              </a:lnSpc>
            </a:pPr>
            <a:r>
              <a:rPr lang="en-US" sz="4600" dirty="0"/>
              <a:t>LOGISTIC REGRESSION OUTPUT</a:t>
            </a:r>
          </a:p>
        </p:txBody>
      </p:sp>
      <p:sp>
        <p:nvSpPr>
          <p:cNvPr id="3" name="Rectangle 2"/>
          <p:cNvSpPr/>
          <p:nvPr/>
        </p:nvSpPr>
        <p:spPr>
          <a:xfrm>
            <a:off x="8743220" y="1704286"/>
            <a:ext cx="1077825" cy="136187"/>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699910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 for Decision Tree</a:t>
            </a:r>
            <a:endParaRPr lang="en-US" dirty="0"/>
          </a:p>
        </p:txBody>
      </p:sp>
      <p:sp>
        <p:nvSpPr>
          <p:cNvPr id="3" name="Content Placeholder 2"/>
          <p:cNvSpPr>
            <a:spLocks noGrp="1"/>
          </p:cNvSpPr>
          <p:nvPr>
            <p:ph idx="1"/>
          </p:nvPr>
        </p:nvSpPr>
        <p:spPr/>
        <p:txBody>
          <a:bodyPr>
            <a:normAutofit/>
          </a:bodyPr>
          <a:lstStyle/>
          <a:p>
            <a:r>
              <a:rPr lang="en-US" dirty="0" smtClean="0"/>
              <a:t>A </a:t>
            </a:r>
            <a:r>
              <a:rPr lang="en-US" dirty="0"/>
              <a:t>decision tree is a flow-chart-like structure, where each </a:t>
            </a:r>
            <a:r>
              <a:rPr lang="en-US" dirty="0" smtClean="0"/>
              <a:t>internal </a:t>
            </a:r>
            <a:r>
              <a:rPr lang="en-US" dirty="0"/>
              <a:t>node denotes a test on an attribute, each branch represents the outcome of a test, and each leaf </a:t>
            </a:r>
            <a:r>
              <a:rPr lang="en-US" dirty="0" smtClean="0"/>
              <a:t>node </a:t>
            </a:r>
            <a:r>
              <a:rPr lang="en-US" dirty="0"/>
              <a:t>holds a class label. The topmost node in a tree is the root node</a:t>
            </a:r>
            <a:r>
              <a:rPr lang="en-US" dirty="0" smtClean="0"/>
              <a:t>.</a:t>
            </a:r>
          </a:p>
          <a:p>
            <a:r>
              <a:rPr lang="en-US" dirty="0" smtClean="0"/>
              <a:t>Information Gain can be used to decide which feature to split at each step. It can be calculated as follows:</a:t>
            </a:r>
          </a:p>
          <a:p>
            <a:r>
              <a:rPr lang="en-US" dirty="0" smtClean="0"/>
              <a:t>IG(</a:t>
            </a:r>
            <a:r>
              <a:rPr lang="en-US" dirty="0" err="1" smtClean="0"/>
              <a:t>T,a</a:t>
            </a:r>
            <a:r>
              <a:rPr lang="en-US" dirty="0" smtClean="0"/>
              <a:t>) = H(T) - H(</a:t>
            </a:r>
            <a:r>
              <a:rPr lang="en-US" dirty="0" err="1" smtClean="0"/>
              <a:t>T|a</a:t>
            </a:r>
            <a:r>
              <a:rPr lang="en-US" dirty="0" smtClean="0"/>
              <a:t>)</a:t>
            </a:r>
          </a:p>
          <a:p>
            <a:pPr marL="0" indent="0">
              <a:buNone/>
            </a:pPr>
            <a:r>
              <a:rPr lang="en-US" dirty="0"/>
              <a:t>	</a:t>
            </a:r>
            <a:r>
              <a:rPr lang="en-US" dirty="0" smtClean="0"/>
              <a:t>where IG is the </a:t>
            </a:r>
            <a:r>
              <a:rPr lang="en-US" dirty="0"/>
              <a:t>I</a:t>
            </a:r>
            <a:r>
              <a:rPr lang="en-US" dirty="0" smtClean="0"/>
              <a:t>nformation Gain, H(T) is the parent entropy and H(</a:t>
            </a:r>
            <a:r>
              <a:rPr lang="en-US" dirty="0" err="1" smtClean="0"/>
              <a:t>T|a</a:t>
            </a:r>
            <a:r>
              <a:rPr lang="en-US" dirty="0" smtClean="0"/>
              <a:t>) is 	the weighted sum of the children entropy.</a:t>
            </a:r>
            <a:endParaRPr lang="en-US" dirty="0"/>
          </a:p>
          <a:p>
            <a:endParaRPr lang="en-US" dirty="0"/>
          </a:p>
        </p:txBody>
      </p:sp>
    </p:spTree>
    <p:extLst>
      <p:ext uri="{BB962C8B-B14F-4D97-AF65-F5344CB8AC3E}">
        <p14:creationId xmlns:p14="http://schemas.microsoft.com/office/powerpoint/2010/main" val="3965834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71" name="Picture 70"/>
          <p:cNvPicPr>
            <a:picLocks noChangeAspect="1"/>
          </p:cNvPicPr>
          <p:nvPr/>
        </p:nvPicPr>
        <p:blipFill>
          <a:blip r:embed="rId2"/>
          <a:stretch>
            <a:fillRect/>
          </a:stretch>
        </p:blipFill>
        <p:spPr>
          <a:xfrm>
            <a:off x="3452976" y="804672"/>
            <a:ext cx="2835687" cy="3268804"/>
          </a:xfrm>
          <a:prstGeom prst="rect">
            <a:avLst/>
          </a:prstGeom>
        </p:spPr>
      </p:pic>
      <p:pic>
        <p:nvPicPr>
          <p:cNvPr id="73"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8791" y="831909"/>
            <a:ext cx="2410742" cy="3268804"/>
          </a:xfrm>
          <a:prstGeom prst="rect">
            <a:avLst/>
          </a:prstGeom>
        </p:spPr>
      </p:pic>
      <p:sp>
        <p:nvSpPr>
          <p:cNvPr id="2" name="Title 1"/>
          <p:cNvSpPr>
            <a:spLocks noGrp="1"/>
          </p:cNvSpPr>
          <p:nvPr>
            <p:ph type="title"/>
          </p:nvPr>
        </p:nvSpPr>
        <p:spPr>
          <a:xfrm>
            <a:off x="2589213" y="4529540"/>
            <a:ext cx="8915399" cy="1162423"/>
          </a:xfrm>
        </p:spPr>
        <p:txBody>
          <a:bodyPr vert="horz" lIns="91440" tIns="45720" rIns="91440" bIns="45720" rtlCol="0" anchor="b">
            <a:normAutofit/>
          </a:bodyPr>
          <a:lstStyle/>
          <a:p>
            <a:pPr>
              <a:lnSpc>
                <a:spcPct val="90000"/>
              </a:lnSpc>
            </a:pPr>
            <a:r>
              <a:rPr lang="en-US" sz="4800" dirty="0"/>
              <a:t>DECISION TREE OUTPUT</a:t>
            </a:r>
            <a:endParaRPr lang="en-US" sz="4600" dirty="0"/>
          </a:p>
        </p:txBody>
      </p:sp>
      <p:sp>
        <p:nvSpPr>
          <p:cNvPr id="5" name="Rectangle 4"/>
          <p:cNvSpPr/>
          <p:nvPr/>
        </p:nvSpPr>
        <p:spPr>
          <a:xfrm>
            <a:off x="8743220" y="1704286"/>
            <a:ext cx="1077825" cy="136187"/>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501545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smtClean="0"/>
              <a:t>Our project aims at doing analysis on the data from last five years collected from the dataset and predict if an applicant is eligible with the help of machine learning.</a:t>
            </a:r>
          </a:p>
          <a:p>
            <a:r>
              <a:rPr lang="en-US" dirty="0" smtClean="0"/>
              <a:t>We analyzed the data to find out how different parameters help in the eligibility of the applicant.</a:t>
            </a:r>
          </a:p>
          <a:p>
            <a:r>
              <a:rPr lang="en-US" dirty="0" smtClean="0"/>
              <a:t>Finally we created a web application where in we enter the parameters and the application by using the past data predicts if the applicant is eligible or not.</a:t>
            </a:r>
            <a:endParaRPr lang="en-US" dirty="0"/>
          </a:p>
        </p:txBody>
      </p:sp>
    </p:spTree>
    <p:extLst>
      <p:ext uri="{BB962C8B-B14F-4D97-AF65-F5344CB8AC3E}">
        <p14:creationId xmlns:p14="http://schemas.microsoft.com/office/powerpoint/2010/main" val="3689199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0F12EDD-5AC3-411A-9AB8-2220A6C89889}"/>
              </a:ext>
            </a:extLst>
          </p:cNvPr>
          <p:cNvSpPr>
            <a:spLocks noGrp="1"/>
          </p:cNvSpPr>
          <p:nvPr>
            <p:ph type="title"/>
          </p:nvPr>
        </p:nvSpPr>
        <p:spPr/>
        <p:txBody>
          <a:bodyPr/>
          <a:lstStyle/>
          <a:p>
            <a:r>
              <a:rPr lang="en-US" dirty="0"/>
              <a:t>Live Demo</a:t>
            </a:r>
          </a:p>
        </p:txBody>
      </p:sp>
      <p:sp>
        <p:nvSpPr>
          <p:cNvPr id="3" name="Content Placeholder 2">
            <a:extLst>
              <a:ext uri="{FF2B5EF4-FFF2-40B4-BE49-F238E27FC236}">
                <a16:creationId xmlns:a16="http://schemas.microsoft.com/office/drawing/2014/main" xmlns="" id="{FADE551E-46A7-4D32-88C9-970CE1D934F1}"/>
              </a:ext>
            </a:extLst>
          </p:cNvPr>
          <p:cNvSpPr>
            <a:spLocks noGrp="1"/>
          </p:cNvSpPr>
          <p:nvPr>
            <p:ph idx="1"/>
          </p:nvPr>
        </p:nvSpPr>
        <p:spPr/>
        <p:txBody>
          <a:bodyPr/>
          <a:lstStyle/>
          <a:p>
            <a:r>
              <a:rPr lang="en-US" dirty="0">
                <a:hlinkClick r:id="rId2"/>
              </a:rPr>
              <a:t>http://h1b.eastus.cloudapp.azure.com:28061/bigdata/</a:t>
            </a:r>
            <a:endParaRPr lang="en-US" dirty="0"/>
          </a:p>
        </p:txBody>
      </p:sp>
    </p:spTree>
    <p:extLst>
      <p:ext uri="{BB962C8B-B14F-4D97-AF65-F5344CB8AC3E}">
        <p14:creationId xmlns:p14="http://schemas.microsoft.com/office/powerpoint/2010/main" val="2802081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smtClean="0"/>
              <a:t>Thank you</a:t>
            </a:r>
            <a:endParaRPr lang="en-US" dirty="0"/>
          </a:p>
        </p:txBody>
      </p:sp>
    </p:spTree>
    <p:extLst>
      <p:ext uri="{BB962C8B-B14F-4D97-AF65-F5344CB8AC3E}">
        <p14:creationId xmlns:p14="http://schemas.microsoft.com/office/powerpoint/2010/main" val="19599134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Technologies Used</a:t>
            </a:r>
            <a:endParaRPr lang="en-US" dirty="0"/>
          </a:p>
        </p:txBody>
      </p:sp>
      <p:sp>
        <p:nvSpPr>
          <p:cNvPr id="3" name="Content Placeholder 2"/>
          <p:cNvSpPr>
            <a:spLocks noGrp="1"/>
          </p:cNvSpPr>
          <p:nvPr>
            <p:ph idx="1"/>
          </p:nvPr>
        </p:nvSpPr>
        <p:spPr/>
        <p:txBody>
          <a:bodyPr/>
          <a:lstStyle/>
          <a:p>
            <a:r>
              <a:rPr lang="en-US" dirty="0" smtClean="0"/>
              <a:t>Hadoop MapReduce</a:t>
            </a:r>
          </a:p>
          <a:p>
            <a:r>
              <a:rPr lang="en-US" dirty="0" smtClean="0"/>
              <a:t>Machine Learning using R</a:t>
            </a:r>
          </a:p>
          <a:p>
            <a:r>
              <a:rPr lang="en-US" dirty="0" smtClean="0"/>
              <a:t>Spring Framework for Web Development</a:t>
            </a:r>
          </a:p>
          <a:p>
            <a:r>
              <a:rPr lang="en-US" dirty="0" smtClean="0"/>
              <a:t>Deployed the website on Microsoft Azure</a:t>
            </a:r>
            <a:endParaRPr lang="en-US" dirty="0"/>
          </a:p>
        </p:txBody>
      </p:sp>
    </p:spTree>
    <p:extLst>
      <p:ext uri="{BB962C8B-B14F-4D97-AF65-F5344CB8AC3E}">
        <p14:creationId xmlns:p14="http://schemas.microsoft.com/office/powerpoint/2010/main" val="14786419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91916" y="1136030"/>
            <a:ext cx="5451627" cy="4265898"/>
          </a:xfrm>
          <a:prstGeom prst="rect">
            <a:avLst/>
          </a:prstGeom>
        </p:spPr>
      </p:pic>
      <p:sp>
        <p:nvSpPr>
          <p:cNvPr id="2" name="Title 1"/>
          <p:cNvSpPr>
            <a:spLocks noGrp="1"/>
          </p:cNvSpPr>
          <p:nvPr>
            <p:ph type="title"/>
          </p:nvPr>
        </p:nvSpPr>
        <p:spPr>
          <a:xfrm>
            <a:off x="1687669" y="624110"/>
            <a:ext cx="4137059" cy="1280890"/>
          </a:xfrm>
        </p:spPr>
        <p:txBody>
          <a:bodyPr>
            <a:normAutofit/>
          </a:bodyPr>
          <a:lstStyle/>
          <a:p>
            <a:r>
              <a:rPr lang="en-US" sz="3200" dirty="0"/>
              <a:t>Why Hadoop </a:t>
            </a:r>
            <a:r>
              <a:rPr lang="en-US" sz="3200" dirty="0" err="1"/>
              <a:t>Mapreduce</a:t>
            </a:r>
            <a:r>
              <a:rPr lang="en-US" sz="3200" dirty="0"/>
              <a:t>?</a:t>
            </a:r>
          </a:p>
        </p:txBody>
      </p:sp>
      <p:sp>
        <p:nvSpPr>
          <p:cNvPr id="3" name="Content Placeholder 2"/>
          <p:cNvSpPr>
            <a:spLocks noGrp="1"/>
          </p:cNvSpPr>
          <p:nvPr>
            <p:ph idx="1"/>
          </p:nvPr>
        </p:nvSpPr>
        <p:spPr>
          <a:xfrm>
            <a:off x="1683956" y="2133600"/>
            <a:ext cx="4140772" cy="3777622"/>
          </a:xfrm>
        </p:spPr>
        <p:txBody>
          <a:bodyPr>
            <a:normAutofit/>
          </a:bodyPr>
          <a:lstStyle/>
          <a:p>
            <a:r>
              <a:rPr lang="en-US" sz="1600" dirty="0">
                <a:solidFill>
                  <a:srgbClr val="000000"/>
                </a:solidFill>
              </a:rPr>
              <a:t>Hadoop is a robust and powerful piece of Big Data technology.</a:t>
            </a:r>
          </a:p>
          <a:p>
            <a:r>
              <a:rPr lang="en-US" sz="1600" dirty="0">
                <a:solidFill>
                  <a:srgbClr val="000000"/>
                </a:solidFill>
              </a:rPr>
              <a:t>A </a:t>
            </a:r>
            <a:r>
              <a:rPr lang="en-US" sz="1600" b="1" dirty="0">
                <a:solidFill>
                  <a:srgbClr val="000000"/>
                </a:solidFill>
              </a:rPr>
              <a:t>MapReduce</a:t>
            </a:r>
            <a:r>
              <a:rPr lang="en-US" sz="1600" dirty="0">
                <a:solidFill>
                  <a:srgbClr val="000000"/>
                </a:solidFill>
              </a:rPr>
              <a:t> job usually splits the input data-set into independent chunks which are processed by the map tasks in a completely parallel manner. </a:t>
            </a:r>
          </a:p>
          <a:p>
            <a:r>
              <a:rPr lang="en-US" sz="1600" dirty="0">
                <a:solidFill>
                  <a:srgbClr val="000000"/>
                </a:solidFill>
              </a:rPr>
              <a:t>The framework sorts the outputs of the maps, which are then input to the reduce tasks.</a:t>
            </a:r>
          </a:p>
          <a:p>
            <a:endParaRPr lang="en-US" sz="1600" dirty="0">
              <a:solidFill>
                <a:srgbClr val="000000"/>
              </a:solidFill>
            </a:endParaRPr>
          </a:p>
        </p:txBody>
      </p:sp>
    </p:spTree>
    <p:extLst>
      <p:ext uri="{BB962C8B-B14F-4D97-AF65-F5344CB8AC3E}">
        <p14:creationId xmlns:p14="http://schemas.microsoft.com/office/powerpoint/2010/main" val="11719533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91916" y="1170103"/>
            <a:ext cx="5451627" cy="4197752"/>
          </a:xfrm>
          <a:prstGeom prst="rect">
            <a:avLst/>
          </a:prstGeom>
        </p:spPr>
      </p:pic>
      <p:sp>
        <p:nvSpPr>
          <p:cNvPr id="2" name="Title 1"/>
          <p:cNvSpPr>
            <a:spLocks noGrp="1"/>
          </p:cNvSpPr>
          <p:nvPr>
            <p:ph type="title"/>
          </p:nvPr>
        </p:nvSpPr>
        <p:spPr>
          <a:xfrm>
            <a:off x="1687669" y="624110"/>
            <a:ext cx="4137059" cy="1280890"/>
          </a:xfrm>
        </p:spPr>
        <p:txBody>
          <a:bodyPr>
            <a:normAutofit/>
          </a:bodyPr>
          <a:lstStyle/>
          <a:p>
            <a:r>
              <a:rPr lang="en-US" sz="3200"/>
              <a:t>Why Machine Learning with R?</a:t>
            </a:r>
          </a:p>
        </p:txBody>
      </p:sp>
      <p:sp>
        <p:nvSpPr>
          <p:cNvPr id="3" name="Content Placeholder 2"/>
          <p:cNvSpPr>
            <a:spLocks noGrp="1"/>
          </p:cNvSpPr>
          <p:nvPr>
            <p:ph idx="1"/>
          </p:nvPr>
        </p:nvSpPr>
        <p:spPr>
          <a:xfrm>
            <a:off x="1683956" y="2133600"/>
            <a:ext cx="4140772" cy="3777622"/>
          </a:xfrm>
        </p:spPr>
        <p:txBody>
          <a:bodyPr>
            <a:normAutofit/>
          </a:bodyPr>
          <a:lstStyle/>
          <a:p>
            <a:r>
              <a:rPr lang="en-US" sz="1600" dirty="0">
                <a:solidFill>
                  <a:srgbClr val="000000"/>
                </a:solidFill>
              </a:rPr>
              <a:t>R is one of the most powerful machine learning platforms and is used by the top data scientists in the world.</a:t>
            </a:r>
          </a:p>
          <a:p>
            <a:r>
              <a:rPr lang="en-US" sz="1600" b="1" dirty="0">
                <a:solidFill>
                  <a:srgbClr val="000000"/>
                </a:solidFill>
              </a:rPr>
              <a:t>R is powerful because of the breadth of techniques it offers</a:t>
            </a:r>
            <a:r>
              <a:rPr lang="en-US" sz="1600" dirty="0">
                <a:solidFill>
                  <a:srgbClr val="000000"/>
                </a:solidFill>
              </a:rPr>
              <a:t>. Any techniques that you can think of for data analysis, visualization, sampling, supervised learning and model evaluation are provided in R.</a:t>
            </a:r>
          </a:p>
          <a:p>
            <a:r>
              <a:rPr lang="en-US" sz="1600" b="1" dirty="0">
                <a:solidFill>
                  <a:srgbClr val="000000"/>
                </a:solidFill>
              </a:rPr>
              <a:t>R is free because it is open source software</a:t>
            </a:r>
            <a:r>
              <a:rPr lang="en-US" sz="1600" dirty="0">
                <a:solidFill>
                  <a:srgbClr val="000000"/>
                </a:solidFill>
              </a:rPr>
              <a:t>.</a:t>
            </a:r>
          </a:p>
        </p:txBody>
      </p:sp>
    </p:spTree>
    <p:extLst>
      <p:ext uri="{BB962C8B-B14F-4D97-AF65-F5344CB8AC3E}">
        <p14:creationId xmlns:p14="http://schemas.microsoft.com/office/powerpoint/2010/main" val="18461594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1943" r="1" b="1798"/>
          <a:stretch/>
        </p:blipFill>
        <p:spPr>
          <a:xfrm>
            <a:off x="6091916" y="645106"/>
            <a:ext cx="5451627" cy="5247747"/>
          </a:xfrm>
          <a:prstGeom prst="rect">
            <a:avLst/>
          </a:prstGeom>
        </p:spPr>
      </p:pic>
      <p:sp>
        <p:nvSpPr>
          <p:cNvPr id="2" name="Title 1"/>
          <p:cNvSpPr>
            <a:spLocks noGrp="1"/>
          </p:cNvSpPr>
          <p:nvPr>
            <p:ph type="title"/>
          </p:nvPr>
        </p:nvSpPr>
        <p:spPr>
          <a:xfrm>
            <a:off x="1687669" y="624110"/>
            <a:ext cx="4137059" cy="1280890"/>
          </a:xfrm>
        </p:spPr>
        <p:txBody>
          <a:bodyPr>
            <a:normAutofit/>
          </a:bodyPr>
          <a:lstStyle/>
          <a:p>
            <a:pPr>
              <a:lnSpc>
                <a:spcPct val="90000"/>
              </a:lnSpc>
            </a:pPr>
            <a:r>
              <a:rPr lang="en-US" sz="2700"/>
              <a:t>Why Spring Framework for Web Development?</a:t>
            </a:r>
          </a:p>
        </p:txBody>
      </p:sp>
      <p:sp>
        <p:nvSpPr>
          <p:cNvPr id="3" name="Content Placeholder 2"/>
          <p:cNvSpPr>
            <a:spLocks noGrp="1"/>
          </p:cNvSpPr>
          <p:nvPr>
            <p:ph idx="1"/>
          </p:nvPr>
        </p:nvSpPr>
        <p:spPr>
          <a:xfrm>
            <a:off x="1683956" y="2133600"/>
            <a:ext cx="4140772" cy="3777622"/>
          </a:xfrm>
        </p:spPr>
        <p:txBody>
          <a:bodyPr>
            <a:normAutofit/>
          </a:bodyPr>
          <a:lstStyle/>
          <a:p>
            <a:r>
              <a:rPr lang="en-US" sz="1600" dirty="0">
                <a:solidFill>
                  <a:srgbClr val="000000"/>
                </a:solidFill>
              </a:rPr>
              <a:t>The </a:t>
            </a:r>
            <a:r>
              <a:rPr lang="en-US" sz="1600" b="1" dirty="0">
                <a:solidFill>
                  <a:srgbClr val="000000"/>
                </a:solidFill>
              </a:rPr>
              <a:t>Spring Framework</a:t>
            </a:r>
            <a:r>
              <a:rPr lang="en-US" sz="1600" dirty="0">
                <a:solidFill>
                  <a:srgbClr val="000000"/>
                </a:solidFill>
              </a:rPr>
              <a:t> is an application framework and inversion of control container for the Java platform. The framework's core features can be used by any Java application, but there are extensions for building web applications on top of the Java EE (Enterprise Edition) platform.</a:t>
            </a:r>
          </a:p>
          <a:p>
            <a:r>
              <a:rPr lang="en-US" sz="1600" b="1" dirty="0">
                <a:solidFill>
                  <a:srgbClr val="000000"/>
                </a:solidFill>
              </a:rPr>
              <a:t>Spring Framework is free because it is open source software</a:t>
            </a:r>
            <a:r>
              <a:rPr lang="en-US" sz="1600" dirty="0">
                <a:solidFill>
                  <a:srgbClr val="000000"/>
                </a:solidFill>
              </a:rPr>
              <a:t>.</a:t>
            </a:r>
          </a:p>
          <a:p>
            <a:endParaRPr lang="en-US" sz="1600" dirty="0">
              <a:solidFill>
                <a:srgbClr val="000000"/>
              </a:solidFill>
            </a:endParaRPr>
          </a:p>
          <a:p>
            <a:endParaRPr lang="en-US" sz="1600" dirty="0">
              <a:solidFill>
                <a:srgbClr val="000000"/>
              </a:solidFill>
            </a:endParaRPr>
          </a:p>
        </p:txBody>
      </p:sp>
    </p:spTree>
    <p:extLst>
      <p:ext uri="{BB962C8B-B14F-4D97-AF65-F5344CB8AC3E}">
        <p14:creationId xmlns:p14="http://schemas.microsoft.com/office/powerpoint/2010/main" val="21405467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091916" y="1551717"/>
            <a:ext cx="5451627" cy="3434525"/>
          </a:xfrm>
          <a:prstGeom prst="rect">
            <a:avLst/>
          </a:prstGeom>
        </p:spPr>
      </p:pic>
      <p:sp>
        <p:nvSpPr>
          <p:cNvPr id="2" name="Title 1"/>
          <p:cNvSpPr>
            <a:spLocks noGrp="1"/>
          </p:cNvSpPr>
          <p:nvPr>
            <p:ph type="title"/>
          </p:nvPr>
        </p:nvSpPr>
        <p:spPr>
          <a:xfrm>
            <a:off x="1687669" y="624110"/>
            <a:ext cx="4137059" cy="1280890"/>
          </a:xfrm>
        </p:spPr>
        <p:txBody>
          <a:bodyPr>
            <a:normAutofit/>
          </a:bodyPr>
          <a:lstStyle/>
          <a:p>
            <a:r>
              <a:rPr lang="en-US" sz="3000"/>
              <a:t>Why Microsoft Azure for Deployment?</a:t>
            </a:r>
          </a:p>
        </p:txBody>
      </p:sp>
      <p:sp>
        <p:nvSpPr>
          <p:cNvPr id="3" name="Content Placeholder 2"/>
          <p:cNvSpPr>
            <a:spLocks noGrp="1"/>
          </p:cNvSpPr>
          <p:nvPr>
            <p:ph idx="1"/>
          </p:nvPr>
        </p:nvSpPr>
        <p:spPr>
          <a:xfrm>
            <a:off x="1683956" y="2133600"/>
            <a:ext cx="4140772" cy="3777622"/>
          </a:xfrm>
        </p:spPr>
        <p:txBody>
          <a:bodyPr>
            <a:normAutofit/>
          </a:bodyPr>
          <a:lstStyle/>
          <a:p>
            <a:r>
              <a:rPr lang="en-US" sz="1600">
                <a:solidFill>
                  <a:srgbClr val="000000"/>
                </a:solidFill>
              </a:rPr>
              <a:t>Windows Azure is Microsoft's cloud-based application platform for developing, managing, and hosting applications off-site. </a:t>
            </a:r>
          </a:p>
          <a:p>
            <a:r>
              <a:rPr lang="en-US" sz="1600">
                <a:solidFill>
                  <a:srgbClr val="000000"/>
                </a:solidFill>
              </a:rPr>
              <a:t>Using Azure, you can easily create applications that run reliably and scale from 10 to 10 thousand or even 10 million users — without any additional coding. Azure Storage provides scalable, secure, performance-efficient storage services in the cloud.</a:t>
            </a:r>
          </a:p>
        </p:txBody>
      </p:sp>
    </p:spTree>
    <p:extLst>
      <p:ext uri="{BB962C8B-B14F-4D97-AF65-F5344CB8AC3E}">
        <p14:creationId xmlns:p14="http://schemas.microsoft.com/office/powerpoint/2010/main" val="7303768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 followed</a:t>
            </a:r>
            <a:endParaRPr lang="en-US" dirty="0"/>
          </a:p>
        </p:txBody>
      </p:sp>
      <p:sp>
        <p:nvSpPr>
          <p:cNvPr id="3" name="Content Placeholder 2"/>
          <p:cNvSpPr>
            <a:spLocks noGrp="1"/>
          </p:cNvSpPr>
          <p:nvPr>
            <p:ph idx="1"/>
          </p:nvPr>
        </p:nvSpPr>
        <p:spPr/>
        <p:txBody>
          <a:bodyPr/>
          <a:lstStyle/>
          <a:p>
            <a:pPr defTabSz="914400">
              <a:spcBef>
                <a:spcPts val="0"/>
              </a:spcBef>
              <a:buClrTx/>
            </a:pPr>
            <a:r>
              <a:rPr lang="en-US" dirty="0" smtClean="0"/>
              <a:t>Cleaned the dataset CSV file using Google </a:t>
            </a:r>
            <a:r>
              <a:rPr lang="en-US" dirty="0" err="1" smtClean="0"/>
              <a:t>OpenRefine</a:t>
            </a:r>
            <a:endParaRPr lang="en-US" dirty="0" smtClean="0"/>
          </a:p>
          <a:p>
            <a:pPr defTabSz="914400">
              <a:spcBef>
                <a:spcPts val="0"/>
              </a:spcBef>
              <a:buClrTx/>
            </a:pPr>
            <a:r>
              <a:rPr lang="en-US" dirty="0" smtClean="0"/>
              <a:t>Analyzed </a:t>
            </a:r>
            <a:r>
              <a:rPr lang="en-US" dirty="0"/>
              <a:t>the </a:t>
            </a:r>
            <a:r>
              <a:rPr lang="en-US" dirty="0" smtClean="0"/>
              <a:t>dataset using Hadoop MapReduce </a:t>
            </a:r>
          </a:p>
          <a:p>
            <a:pPr defTabSz="914400">
              <a:spcBef>
                <a:spcPts val="0"/>
              </a:spcBef>
              <a:buClrTx/>
            </a:pPr>
            <a:r>
              <a:rPr lang="en-US" dirty="0" smtClean="0"/>
              <a:t>Predicted the output by training the model using </a:t>
            </a:r>
            <a:r>
              <a:rPr lang="en-US" dirty="0"/>
              <a:t>R Machine learning Libraries </a:t>
            </a:r>
            <a:endParaRPr lang="en-US" dirty="0" smtClean="0"/>
          </a:p>
          <a:p>
            <a:pPr defTabSz="914400">
              <a:spcBef>
                <a:spcPts val="0"/>
              </a:spcBef>
              <a:buClrTx/>
            </a:pPr>
            <a:r>
              <a:rPr lang="en-US" dirty="0" smtClean="0"/>
              <a:t>Created a web application to predict the output and display the analysis</a:t>
            </a:r>
            <a:endParaRPr lang="en-US" dirty="0"/>
          </a:p>
        </p:txBody>
      </p:sp>
    </p:spTree>
    <p:extLst>
      <p:ext uri="{BB962C8B-B14F-4D97-AF65-F5344CB8AC3E}">
        <p14:creationId xmlns:p14="http://schemas.microsoft.com/office/powerpoint/2010/main" val="14244239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6091916" y="2042363"/>
            <a:ext cx="5451627" cy="2453232"/>
          </a:xfrm>
          <a:prstGeom prst="rect">
            <a:avLst/>
          </a:prstGeom>
        </p:spPr>
      </p:pic>
      <p:sp>
        <p:nvSpPr>
          <p:cNvPr id="2" name="Title 1"/>
          <p:cNvSpPr>
            <a:spLocks noGrp="1"/>
          </p:cNvSpPr>
          <p:nvPr>
            <p:ph type="title"/>
          </p:nvPr>
        </p:nvSpPr>
        <p:spPr>
          <a:xfrm>
            <a:off x="1687669" y="624110"/>
            <a:ext cx="4137059" cy="1280890"/>
          </a:xfrm>
        </p:spPr>
        <p:txBody>
          <a:bodyPr>
            <a:normAutofit/>
          </a:bodyPr>
          <a:lstStyle/>
          <a:p>
            <a:r>
              <a:rPr lang="en-US" sz="3000"/>
              <a:t>Cleaning using Google OpenRefine</a:t>
            </a:r>
          </a:p>
        </p:txBody>
      </p:sp>
      <p:sp>
        <p:nvSpPr>
          <p:cNvPr id="3" name="Content Placeholder 2"/>
          <p:cNvSpPr>
            <a:spLocks noGrp="1"/>
          </p:cNvSpPr>
          <p:nvPr>
            <p:ph idx="1"/>
          </p:nvPr>
        </p:nvSpPr>
        <p:spPr>
          <a:xfrm>
            <a:off x="1683956" y="2133600"/>
            <a:ext cx="4140772" cy="3777622"/>
          </a:xfrm>
        </p:spPr>
        <p:txBody>
          <a:bodyPr>
            <a:normAutofit/>
          </a:bodyPr>
          <a:lstStyle/>
          <a:p>
            <a:pPr marL="0" indent="0">
              <a:buNone/>
            </a:pPr>
            <a:r>
              <a:rPr lang="en-US" sz="1600" dirty="0" err="1">
                <a:solidFill>
                  <a:srgbClr val="000000"/>
                </a:solidFill>
              </a:rPr>
              <a:t>OpenRefine</a:t>
            </a:r>
            <a:r>
              <a:rPr lang="en-US" sz="1600" dirty="0">
                <a:solidFill>
                  <a:srgbClr val="000000"/>
                </a:solidFill>
              </a:rPr>
              <a:t> is a power tool that allows you to load data, understand it, clean it up, reconcile it, and augment it with data coming from the web.</a:t>
            </a:r>
          </a:p>
        </p:txBody>
      </p:sp>
    </p:spTree>
    <p:extLst>
      <p:ext uri="{BB962C8B-B14F-4D97-AF65-F5344CB8AC3E}">
        <p14:creationId xmlns:p14="http://schemas.microsoft.com/office/powerpoint/2010/main" val="2308838694"/>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412</TotalTime>
  <Words>634</Words>
  <Application>Microsoft Macintosh PowerPoint</Application>
  <PresentationFormat>Widescreen</PresentationFormat>
  <Paragraphs>75</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Calibri</vt:lpstr>
      <vt:lpstr>Cambria Math</vt:lpstr>
      <vt:lpstr>Century Gothic</vt:lpstr>
      <vt:lpstr>Wingdings 3</vt:lpstr>
      <vt:lpstr>Arial</vt:lpstr>
      <vt:lpstr>Wisp</vt:lpstr>
      <vt:lpstr>H1-B Visa Status Prediction</vt:lpstr>
      <vt:lpstr>Introduction</vt:lpstr>
      <vt:lpstr>Technologies Used</vt:lpstr>
      <vt:lpstr>Why Hadoop Mapreduce?</vt:lpstr>
      <vt:lpstr>Why Machine Learning with R?</vt:lpstr>
      <vt:lpstr>Why Spring Framework for Web Development?</vt:lpstr>
      <vt:lpstr>Why Microsoft Azure for Deployment?</vt:lpstr>
      <vt:lpstr>Steps followed</vt:lpstr>
      <vt:lpstr>Cleaning using Google OpenRefine</vt:lpstr>
      <vt:lpstr>Dataset</vt:lpstr>
      <vt:lpstr>Column Values</vt:lpstr>
      <vt:lpstr>Analysis Performed</vt:lpstr>
      <vt:lpstr>Hadoop Analysis</vt:lpstr>
      <vt:lpstr>A BAR GRAPH SHOWING THE AVERAGE WAGE OF EACH STATE FROM THE DATASET </vt:lpstr>
      <vt:lpstr>Machine Learning in R</vt:lpstr>
      <vt:lpstr>Steps for Logistic Regression</vt:lpstr>
      <vt:lpstr>LOGISTIC REGRESSION OUTPUT</vt:lpstr>
      <vt:lpstr>Steps for Decision Tree</vt:lpstr>
      <vt:lpstr>DECISION TREE OUTPUT</vt:lpstr>
      <vt:lpstr>Live Demo</vt:lpstr>
      <vt:lpstr>Thank you</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H1B Visa Prediction</dc:title>
  <dc:creator>Akshay Rajendra Gurao</dc:creator>
  <cp:lastModifiedBy>Akshay Rajendra Gurao</cp:lastModifiedBy>
  <cp:revision>33</cp:revision>
  <dcterms:created xsi:type="dcterms:W3CDTF">2017-12-09T00:45:54Z</dcterms:created>
  <dcterms:modified xsi:type="dcterms:W3CDTF">2017-12-11T21:15:42Z</dcterms:modified>
</cp:coreProperties>
</file>

<file path=docProps/thumbnail.jpeg>
</file>